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5544800" cy="10058400"/>
  <p:notesSz cx="155448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 spc="290"/>
              <a:t> </a:t>
            </a:r>
            <a:r>
              <a:rPr dirty="0"/>
              <a:t>|</a:t>
            </a:r>
            <a:r>
              <a:rPr dirty="0" spc="300"/>
              <a:t> </a:t>
            </a:r>
            <a:r>
              <a:rPr dirty="0" spc="-10"/>
              <a:t>RENDERING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 spc="290"/>
              <a:t> </a:t>
            </a:r>
            <a:r>
              <a:rPr dirty="0"/>
              <a:t>|</a:t>
            </a:r>
            <a:r>
              <a:rPr dirty="0" spc="300"/>
              <a:t> </a:t>
            </a:r>
            <a:r>
              <a:rPr dirty="0" spc="-10"/>
              <a:t>RENDERING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005572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 spc="290"/>
              <a:t> </a:t>
            </a:r>
            <a:r>
              <a:rPr dirty="0"/>
              <a:t>|</a:t>
            </a:r>
            <a:r>
              <a:rPr dirty="0" spc="300"/>
              <a:t> </a:t>
            </a:r>
            <a:r>
              <a:rPr dirty="0" spc="-10"/>
              <a:t>RENDERING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 spc="290"/>
              <a:t> </a:t>
            </a:r>
            <a:r>
              <a:rPr dirty="0"/>
              <a:t>|</a:t>
            </a:r>
            <a:r>
              <a:rPr dirty="0" spc="300"/>
              <a:t> </a:t>
            </a:r>
            <a:r>
              <a:rPr dirty="0" spc="-10"/>
              <a:t>RENDERING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 spc="290"/>
              <a:t> </a:t>
            </a:r>
            <a:r>
              <a:rPr dirty="0"/>
              <a:t>|</a:t>
            </a:r>
            <a:r>
              <a:rPr dirty="0" spc="300"/>
              <a:t> </a:t>
            </a:r>
            <a:r>
              <a:rPr dirty="0" spc="-10"/>
              <a:t>RENDERING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9360" y="1759085"/>
            <a:ext cx="12016740" cy="435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285232" y="9354312"/>
            <a:ext cx="4974336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98627" y="9340620"/>
            <a:ext cx="1246505" cy="19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 spc="290"/>
              <a:t> </a:t>
            </a:r>
            <a:r>
              <a:rPr dirty="0"/>
              <a:t>|</a:t>
            </a:r>
            <a:r>
              <a:rPr dirty="0" spc="300"/>
              <a:t> </a:t>
            </a:r>
            <a:r>
              <a:rPr dirty="0" spc="-10"/>
              <a:t>RENDERING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.jpg"/><Relationship Id="rId6" Type="http://schemas.openxmlformats.org/officeDocument/2006/relationships/image" Target="../media/image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2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2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1918728"/>
            <a:ext cx="14447519" cy="71643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24027" y="9327895"/>
            <a:ext cx="1351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00</a:t>
            </a:r>
            <a:r>
              <a:rPr dirty="0" sz="1200" spc="27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|</a:t>
            </a:r>
            <a:r>
              <a:rPr dirty="0" sz="1200" spc="-1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SITE</a:t>
            </a:r>
            <a:r>
              <a:rPr dirty="0" sz="1200" spc="-1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LOCATION</a:t>
            </a:r>
            <a:endParaRPr sz="1200">
              <a:latin typeface="Franklin Gothic Medium"/>
              <a:cs typeface="Franklin Gothic 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1237488"/>
            <a:ext cx="11338559" cy="78455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24027" y="9340620"/>
            <a:ext cx="2898775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Franklin Gothic Medium"/>
                <a:cs typeface="Franklin Gothic Medium"/>
              </a:rPr>
              <a:t>09</a:t>
            </a:r>
            <a:r>
              <a:rPr dirty="0" sz="1200" spc="27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|</a:t>
            </a:r>
            <a:r>
              <a:rPr dirty="0" sz="1200" spc="28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LEVEL</a:t>
            </a:r>
            <a:r>
              <a:rPr dirty="0" sz="1200" spc="-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03</a:t>
            </a:r>
            <a:r>
              <a:rPr dirty="0" sz="1200" spc="-1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15">
                <a:latin typeface="Franklin Gothic Medium"/>
                <a:cs typeface="Franklin Gothic Medium"/>
              </a:rPr>
              <a:t> </a:t>
            </a:r>
            <a:r>
              <a:rPr dirty="0" sz="1200" spc="-35">
                <a:latin typeface="Franklin Gothic Medium"/>
                <a:cs typeface="Franklin Gothic Medium"/>
              </a:rPr>
              <a:t>ARENA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CONCOURSE</a:t>
            </a:r>
            <a:r>
              <a:rPr dirty="0" sz="1200" spc="5">
                <a:latin typeface="Franklin Gothic Medium"/>
                <a:cs typeface="Franklin Gothic Medium"/>
              </a:rPr>
              <a:t> </a:t>
            </a:r>
            <a:r>
              <a:rPr dirty="0" sz="1200" spc="-20">
                <a:latin typeface="Franklin Gothic Medium"/>
                <a:cs typeface="Franklin Gothic Medium"/>
              </a:rPr>
              <a:t>PLAN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926080" y="1298424"/>
            <a:ext cx="10119360" cy="7785100"/>
            <a:chOff x="2926080" y="1298424"/>
            <a:chExt cx="10119360" cy="7785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80" y="1298424"/>
              <a:ext cx="10119359" cy="778461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0677" y="2649982"/>
              <a:ext cx="75183" cy="7518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60382" y="2649982"/>
              <a:ext cx="75184" cy="751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9052941" y="2446400"/>
            <a:ext cx="6000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C00000"/>
                </a:solidFill>
                <a:latin typeface="Franklin Gothic Medium"/>
                <a:cs typeface="Franklin Gothic Medium"/>
              </a:rPr>
              <a:t>10-</a:t>
            </a:r>
            <a:r>
              <a:rPr dirty="0" sz="140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Feet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9726041" y="3377057"/>
            <a:ext cx="825500" cy="2846705"/>
            <a:chOff x="9726041" y="3377057"/>
            <a:chExt cx="825500" cy="2846705"/>
          </a:xfrm>
        </p:grpSpPr>
        <p:sp>
          <p:nvSpPr>
            <p:cNvPr id="13" name="object 13" descr=""/>
            <p:cNvSpPr/>
            <p:nvPr/>
          </p:nvSpPr>
          <p:spPr>
            <a:xfrm>
              <a:off x="9729216" y="3380232"/>
              <a:ext cx="703580" cy="2840355"/>
            </a:xfrm>
            <a:custGeom>
              <a:avLst/>
              <a:gdLst/>
              <a:ahLst/>
              <a:cxnLst/>
              <a:rect l="l" t="t" r="r" b="b"/>
              <a:pathLst>
                <a:path w="703579" h="2840354">
                  <a:moveTo>
                    <a:pt x="703072" y="103632"/>
                  </a:moveTo>
                  <a:lnTo>
                    <a:pt x="0" y="103632"/>
                  </a:lnTo>
                </a:path>
                <a:path w="703579" h="2840354">
                  <a:moveTo>
                    <a:pt x="606551" y="2840228"/>
                  </a:moveTo>
                  <a:lnTo>
                    <a:pt x="606551" y="0"/>
                  </a:lnTo>
                </a:path>
              </a:pathLst>
            </a:custGeom>
            <a:ln w="63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98938" y="3445510"/>
              <a:ext cx="75183" cy="75184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0069068" y="6211824"/>
              <a:ext cx="479425" cy="0"/>
            </a:xfrm>
            <a:custGeom>
              <a:avLst/>
              <a:gdLst/>
              <a:ahLst/>
              <a:cxnLst/>
              <a:rect l="l" t="t" r="r" b="b"/>
              <a:pathLst>
                <a:path w="479425" h="0">
                  <a:moveTo>
                    <a:pt x="479298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0347989" y="4510864"/>
            <a:ext cx="227965" cy="6064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64"/>
              </a:lnSpc>
            </a:pPr>
            <a:r>
              <a:rPr dirty="0" sz="1400" spc="-10">
                <a:solidFill>
                  <a:srgbClr val="C00000"/>
                </a:solidFill>
                <a:latin typeface="Franklin Gothic Medium"/>
                <a:cs typeface="Franklin Gothic Medium"/>
              </a:rPr>
              <a:t>36-</a:t>
            </a:r>
            <a:r>
              <a:rPr dirty="0" sz="1400" spc="-20">
                <a:solidFill>
                  <a:srgbClr val="C00000"/>
                </a:solidFill>
                <a:latin typeface="Franklin Gothic Medium"/>
                <a:cs typeface="Franklin Gothic Medium"/>
              </a:rPr>
              <a:t>Feet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8962643" y="2522220"/>
            <a:ext cx="819150" cy="859155"/>
          </a:xfrm>
          <a:custGeom>
            <a:avLst/>
            <a:gdLst/>
            <a:ahLst/>
            <a:cxnLst/>
            <a:rect l="l" t="t" r="r" b="b"/>
            <a:pathLst>
              <a:path w="819150" h="859154">
                <a:moveTo>
                  <a:pt x="736091" y="859027"/>
                </a:moveTo>
                <a:lnTo>
                  <a:pt x="736091" y="0"/>
                </a:lnTo>
              </a:path>
              <a:path w="819150" h="859154">
                <a:moveTo>
                  <a:pt x="54863" y="533400"/>
                </a:moveTo>
                <a:lnTo>
                  <a:pt x="54863" y="0"/>
                </a:lnTo>
              </a:path>
              <a:path w="819150" h="859154">
                <a:moveTo>
                  <a:pt x="818641" y="166115"/>
                </a:moveTo>
                <a:lnTo>
                  <a:pt x="0" y="166115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624027" y="9340620"/>
            <a:ext cx="224917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Franklin Gothic Medium"/>
                <a:cs typeface="Franklin Gothic Medium"/>
              </a:rPr>
              <a:t>10</a:t>
            </a:r>
            <a:r>
              <a:rPr dirty="0" sz="1200" spc="21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|</a:t>
            </a:r>
            <a:r>
              <a:rPr dirty="0" sz="1200" spc="24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SECTION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OF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NORTH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 spc="-20">
                <a:latin typeface="Franklin Gothic Medium"/>
                <a:cs typeface="Franklin Gothic Medium"/>
              </a:rPr>
              <a:t>FACADE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542131"/>
            <a:ext cx="14386559" cy="57925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24027" y="9340620"/>
            <a:ext cx="1627505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Franklin Gothic Medium"/>
                <a:cs typeface="Franklin Gothic Medium"/>
              </a:rPr>
              <a:t>11</a:t>
            </a:r>
            <a:r>
              <a:rPr dirty="0" sz="1200" spc="25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|</a:t>
            </a:r>
            <a:r>
              <a:rPr dirty="0" sz="1200" spc="26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NORTH</a:t>
            </a:r>
            <a:r>
              <a:rPr dirty="0" sz="1200" spc="-15">
                <a:latin typeface="Franklin Gothic Medium"/>
                <a:cs typeface="Franklin Gothic Medium"/>
              </a:rPr>
              <a:t> </a:t>
            </a:r>
            <a:r>
              <a:rPr dirty="0" sz="1200" spc="-20">
                <a:latin typeface="Franklin Gothic Medium"/>
                <a:cs typeface="Franklin Gothic Medium"/>
              </a:rPr>
              <a:t>ELEVATION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538983"/>
            <a:ext cx="14447519" cy="5417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24027" y="9340620"/>
            <a:ext cx="192913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Franklin Gothic Medium"/>
                <a:cs typeface="Franklin Gothic Medium"/>
              </a:rPr>
              <a:t>12</a:t>
            </a:r>
            <a:r>
              <a:rPr dirty="0" sz="1200" spc="27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|</a:t>
            </a:r>
            <a:r>
              <a:rPr dirty="0" sz="1200" spc="29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EAST/WEST</a:t>
            </a:r>
            <a:r>
              <a:rPr dirty="0" sz="1200" spc="-5">
                <a:latin typeface="Franklin Gothic Medium"/>
                <a:cs typeface="Franklin Gothic Medium"/>
              </a:rPr>
              <a:t> </a:t>
            </a:r>
            <a:r>
              <a:rPr dirty="0" sz="1200" spc="-20">
                <a:latin typeface="Franklin Gothic Medium"/>
                <a:cs typeface="Franklin Gothic Medium"/>
              </a:rPr>
              <a:t>ELEVATION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023" y="1249680"/>
            <a:ext cx="14391132" cy="7773924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13</a:t>
            </a:r>
            <a:r>
              <a:rPr dirty="0" spc="290"/>
              <a:t> </a:t>
            </a:r>
            <a:r>
              <a:rPr dirty="0"/>
              <a:t>|</a:t>
            </a:r>
            <a:r>
              <a:rPr dirty="0" spc="300"/>
              <a:t> </a:t>
            </a:r>
            <a:r>
              <a:rPr dirty="0" spc="-10"/>
              <a:t>RENDERING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591" y="1237488"/>
            <a:ext cx="14453616" cy="77845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14</a:t>
            </a:r>
            <a:r>
              <a:rPr dirty="0" spc="290"/>
              <a:t> </a:t>
            </a:r>
            <a:r>
              <a:rPr dirty="0"/>
              <a:t>|</a:t>
            </a:r>
            <a:r>
              <a:rPr dirty="0" spc="300"/>
              <a:t> </a:t>
            </a:r>
            <a:r>
              <a:rPr dirty="0" spc="-10"/>
              <a:t>RENDERING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/>
              <a:t>ZONING</a:t>
            </a:r>
            <a:r>
              <a:rPr dirty="0" spc="-160"/>
              <a:t> </a:t>
            </a:r>
            <a:r>
              <a:rPr dirty="0" spc="-10"/>
              <a:t>APPLICATION</a:t>
            </a:r>
          </a:p>
          <a:p>
            <a:pPr marL="299085" indent="-28638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2800">
                <a:latin typeface="Franklin Gothic Medium"/>
                <a:cs typeface="Franklin Gothic Medium"/>
              </a:rPr>
              <a:t>The</a:t>
            </a:r>
            <a:r>
              <a:rPr dirty="0" sz="2800" spc="-85">
                <a:latin typeface="Franklin Gothic Medium"/>
                <a:cs typeface="Franklin Gothic Medium"/>
              </a:rPr>
              <a:t> </a:t>
            </a:r>
            <a:r>
              <a:rPr dirty="0" sz="2800" spc="-25">
                <a:latin typeface="Franklin Gothic Medium"/>
                <a:cs typeface="Franklin Gothic Medium"/>
              </a:rPr>
              <a:t>Property</a:t>
            </a:r>
            <a:r>
              <a:rPr dirty="0" sz="2800" spc="-75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was</a:t>
            </a:r>
            <a:r>
              <a:rPr dirty="0" sz="2800" spc="-10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not</a:t>
            </a:r>
            <a:r>
              <a:rPr dirty="0" sz="2800" spc="-95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latin typeface="Franklin Gothic Medium"/>
                <a:cs typeface="Franklin Gothic Medium"/>
              </a:rPr>
              <a:t>designated</a:t>
            </a:r>
            <a:r>
              <a:rPr dirty="0" sz="2800" spc="-6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as</a:t>
            </a:r>
            <a:r>
              <a:rPr dirty="0" sz="2800" spc="-10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a</a:t>
            </a:r>
            <a:r>
              <a:rPr dirty="0" sz="2800" spc="-100">
                <a:latin typeface="Franklin Gothic Medium"/>
                <a:cs typeface="Franklin Gothic Medium"/>
              </a:rPr>
              <a:t> </a:t>
            </a:r>
            <a:r>
              <a:rPr dirty="0" sz="2800" spc="-25">
                <a:latin typeface="Franklin Gothic Medium"/>
                <a:cs typeface="Franklin Gothic Medium"/>
              </a:rPr>
              <a:t>“development</a:t>
            </a:r>
            <a:r>
              <a:rPr dirty="0" sz="2800" spc="-3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site”</a:t>
            </a:r>
            <a:r>
              <a:rPr dirty="0" sz="2800" spc="-95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in</a:t>
            </a:r>
            <a:r>
              <a:rPr dirty="0" sz="2800" spc="-105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the</a:t>
            </a:r>
            <a:r>
              <a:rPr dirty="0" sz="2800" spc="-9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2007</a:t>
            </a:r>
            <a:r>
              <a:rPr dirty="0" sz="2800" spc="-11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Campus</a:t>
            </a:r>
            <a:endParaRPr sz="2800">
              <a:latin typeface="Franklin Gothic Medium"/>
              <a:cs typeface="Franklin Gothic Medium"/>
            </a:endParaRPr>
          </a:p>
          <a:p>
            <a:pPr marL="299085">
              <a:lnSpc>
                <a:spcPct val="100000"/>
              </a:lnSpc>
            </a:pPr>
            <a:r>
              <a:rPr dirty="0" sz="2800" spc="-30">
                <a:latin typeface="Franklin Gothic Medium"/>
                <a:cs typeface="Franklin Gothic Medium"/>
              </a:rPr>
              <a:t>Plan/PUD;</a:t>
            </a:r>
            <a:r>
              <a:rPr dirty="0" sz="2800" spc="-10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therefore,</a:t>
            </a:r>
            <a:r>
              <a:rPr dirty="0" sz="2800" spc="-90">
                <a:latin typeface="Franklin Gothic Medium"/>
                <a:cs typeface="Franklin Gothic Medium"/>
              </a:rPr>
              <a:t> </a:t>
            </a:r>
            <a:r>
              <a:rPr dirty="0" sz="2800" spc="-40">
                <a:latin typeface="Franklin Gothic Medium"/>
                <a:cs typeface="Franklin Gothic Medium"/>
              </a:rPr>
              <a:t>modification</a:t>
            </a:r>
            <a:r>
              <a:rPr dirty="0" sz="2800" spc="-12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of</a:t>
            </a:r>
            <a:r>
              <a:rPr dirty="0" sz="2800" spc="-11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the</a:t>
            </a:r>
            <a:r>
              <a:rPr dirty="0" sz="2800" spc="-110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latin typeface="Franklin Gothic Medium"/>
                <a:cs typeface="Franklin Gothic Medium"/>
              </a:rPr>
              <a:t>Campus</a:t>
            </a:r>
            <a:r>
              <a:rPr dirty="0" sz="2800" spc="-100">
                <a:latin typeface="Franklin Gothic Medium"/>
                <a:cs typeface="Franklin Gothic Medium"/>
              </a:rPr>
              <a:t> </a:t>
            </a:r>
            <a:r>
              <a:rPr dirty="0" sz="2800" spc="-45">
                <a:latin typeface="Franklin Gothic Medium"/>
                <a:cs typeface="Franklin Gothic Medium"/>
              </a:rPr>
              <a:t>Plan/PUD</a:t>
            </a:r>
            <a:r>
              <a:rPr dirty="0" sz="2800" spc="-10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is</a:t>
            </a:r>
            <a:r>
              <a:rPr dirty="0" sz="2800" spc="-114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required</a:t>
            </a:r>
            <a:r>
              <a:rPr dirty="0" sz="2800" spc="-80">
                <a:latin typeface="Franklin Gothic Medium"/>
                <a:cs typeface="Franklin Gothic Medium"/>
              </a:rPr>
              <a:t> </a:t>
            </a:r>
            <a:r>
              <a:rPr dirty="0" sz="2800" spc="-25">
                <a:latin typeface="Franklin Gothic Medium"/>
                <a:cs typeface="Franklin Gothic Medium"/>
              </a:rPr>
              <a:t>to</a:t>
            </a:r>
            <a:endParaRPr sz="2800">
              <a:latin typeface="Franklin Gothic Medium"/>
              <a:cs typeface="Franklin Gothic Medium"/>
            </a:endParaRPr>
          </a:p>
          <a:p>
            <a:pPr marL="299085">
              <a:lnSpc>
                <a:spcPct val="100000"/>
              </a:lnSpc>
            </a:pPr>
            <a:r>
              <a:rPr dirty="0" sz="2800" spc="-20">
                <a:latin typeface="Franklin Gothic Medium"/>
                <a:cs typeface="Franklin Gothic Medium"/>
              </a:rPr>
              <a:t>designate</a:t>
            </a:r>
            <a:r>
              <a:rPr dirty="0" sz="2800" spc="-75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the</a:t>
            </a:r>
            <a:r>
              <a:rPr dirty="0" sz="2800" spc="-100">
                <a:latin typeface="Franklin Gothic Medium"/>
                <a:cs typeface="Franklin Gothic Medium"/>
              </a:rPr>
              <a:t> </a:t>
            </a:r>
            <a:r>
              <a:rPr dirty="0" sz="2800" spc="-35">
                <a:latin typeface="Franklin Gothic Medium"/>
                <a:cs typeface="Franklin Gothic Medium"/>
              </a:rPr>
              <a:t>Smith</a:t>
            </a:r>
            <a:r>
              <a:rPr dirty="0" sz="2800" spc="-11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Center</a:t>
            </a:r>
            <a:r>
              <a:rPr dirty="0" sz="2800" spc="-8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as</a:t>
            </a:r>
            <a:r>
              <a:rPr dirty="0" sz="2800" spc="-10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a</a:t>
            </a:r>
            <a:r>
              <a:rPr dirty="0" sz="2800" spc="-105">
                <a:latin typeface="Franklin Gothic Medium"/>
                <a:cs typeface="Franklin Gothic Medium"/>
              </a:rPr>
              <a:t> </a:t>
            </a:r>
            <a:r>
              <a:rPr dirty="0" sz="2800" spc="-25">
                <a:latin typeface="Franklin Gothic Medium"/>
                <a:cs typeface="Franklin Gothic Medium"/>
              </a:rPr>
              <a:t>“development</a:t>
            </a:r>
            <a:r>
              <a:rPr dirty="0" sz="2800" spc="-5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site.”</a:t>
            </a:r>
            <a:endParaRPr sz="2800">
              <a:latin typeface="Franklin Gothic Medium"/>
              <a:cs typeface="Franklin Gothic Medium"/>
            </a:endParaRPr>
          </a:p>
          <a:p>
            <a:pPr marL="299085" indent="-28638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2800" spc="-20">
                <a:latin typeface="Franklin Gothic Medium"/>
                <a:cs typeface="Franklin Gothic Medium"/>
              </a:rPr>
              <a:t>Zoning</a:t>
            </a:r>
            <a:r>
              <a:rPr dirty="0" sz="2800" spc="-130">
                <a:latin typeface="Franklin Gothic Medium"/>
                <a:cs typeface="Franklin Gothic Medium"/>
              </a:rPr>
              <a:t> </a:t>
            </a:r>
            <a:r>
              <a:rPr dirty="0" sz="2800" spc="-40">
                <a:latin typeface="Franklin Gothic Medium"/>
                <a:cs typeface="Franklin Gothic Medium"/>
              </a:rPr>
              <a:t>Approvals</a:t>
            </a:r>
            <a:r>
              <a:rPr dirty="0" sz="2800" spc="-12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Needed:</a:t>
            </a:r>
            <a:endParaRPr sz="2800">
              <a:latin typeface="Franklin Gothic Medium"/>
              <a:cs typeface="Franklin Gothic Medium"/>
            </a:endParaRPr>
          </a:p>
          <a:p>
            <a:pPr lvl="1"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dirty="0" sz="2800" spc="-65">
                <a:latin typeface="Franklin Gothic Medium"/>
                <a:cs typeface="Franklin Gothic Medium"/>
              </a:rPr>
              <a:t>Amendment</a:t>
            </a:r>
            <a:r>
              <a:rPr dirty="0" sz="2800" spc="-10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to</a:t>
            </a:r>
            <a:r>
              <a:rPr dirty="0" sz="2800" spc="-11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the</a:t>
            </a:r>
            <a:r>
              <a:rPr dirty="0" sz="2800" spc="-11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University’s</a:t>
            </a:r>
            <a:r>
              <a:rPr dirty="0" sz="2800" spc="-8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2007</a:t>
            </a:r>
            <a:r>
              <a:rPr dirty="0" sz="2800" spc="-130">
                <a:latin typeface="Franklin Gothic Medium"/>
                <a:cs typeface="Franklin Gothic Medium"/>
              </a:rPr>
              <a:t> </a:t>
            </a:r>
            <a:r>
              <a:rPr dirty="0" sz="2800" spc="-60">
                <a:latin typeface="Franklin Gothic Medium"/>
                <a:cs typeface="Franklin Gothic Medium"/>
              </a:rPr>
              <a:t>Foggy</a:t>
            </a:r>
            <a:r>
              <a:rPr dirty="0" sz="2800" spc="-105">
                <a:latin typeface="Franklin Gothic Medium"/>
                <a:cs typeface="Franklin Gothic Medium"/>
              </a:rPr>
              <a:t> </a:t>
            </a:r>
            <a:r>
              <a:rPr dirty="0" sz="2800" spc="-50">
                <a:latin typeface="Franklin Gothic Medium"/>
                <a:cs typeface="Franklin Gothic Medium"/>
              </a:rPr>
              <a:t>Bottom</a:t>
            </a:r>
            <a:r>
              <a:rPr dirty="0" sz="2800" spc="-114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latin typeface="Franklin Gothic Medium"/>
                <a:cs typeface="Franklin Gothic Medium"/>
              </a:rPr>
              <a:t>Campus</a:t>
            </a:r>
            <a:r>
              <a:rPr dirty="0" sz="2800" spc="-95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latin typeface="Franklin Gothic Medium"/>
                <a:cs typeface="Franklin Gothic Medium"/>
              </a:rPr>
              <a:t>Plan</a:t>
            </a:r>
            <a:endParaRPr sz="2800">
              <a:latin typeface="Franklin Gothic Medium"/>
              <a:cs typeface="Franklin Gothic Medium"/>
            </a:endParaRPr>
          </a:p>
          <a:p>
            <a:pPr lvl="1"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dirty="0" sz="2800" spc="-25">
                <a:latin typeface="Franklin Gothic Medium"/>
                <a:cs typeface="Franklin Gothic Medium"/>
              </a:rPr>
              <a:t>Modification</a:t>
            </a:r>
            <a:r>
              <a:rPr dirty="0" sz="2800" spc="-12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of</a:t>
            </a:r>
            <a:r>
              <a:rPr dirty="0" sz="2800" spc="-12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the</a:t>
            </a:r>
            <a:r>
              <a:rPr dirty="0" sz="2800" spc="-110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latin typeface="Franklin Gothic Medium"/>
                <a:cs typeface="Franklin Gothic Medium"/>
              </a:rPr>
              <a:t>First-</a:t>
            </a:r>
            <a:r>
              <a:rPr dirty="0" sz="2800">
                <a:latin typeface="Franklin Gothic Medium"/>
                <a:cs typeface="Franklin Gothic Medium"/>
              </a:rPr>
              <a:t>Stage</a:t>
            </a:r>
            <a:r>
              <a:rPr dirty="0" sz="2800" spc="-80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latin typeface="Franklin Gothic Medium"/>
                <a:cs typeface="Franklin Gothic Medium"/>
              </a:rPr>
              <a:t>Planned</a:t>
            </a:r>
            <a:r>
              <a:rPr dirty="0" sz="2800" spc="-95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Unit</a:t>
            </a:r>
            <a:r>
              <a:rPr dirty="0" sz="2800" spc="-114">
                <a:latin typeface="Franklin Gothic Medium"/>
                <a:cs typeface="Franklin Gothic Medium"/>
              </a:rPr>
              <a:t> </a:t>
            </a:r>
            <a:r>
              <a:rPr dirty="0" sz="2800" spc="-35">
                <a:latin typeface="Franklin Gothic Medium"/>
                <a:cs typeface="Franklin Gothic Medium"/>
              </a:rPr>
              <a:t>Development</a:t>
            </a:r>
            <a:r>
              <a:rPr dirty="0" sz="2800" spc="-7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(“PUD”)</a:t>
            </a:r>
            <a:endParaRPr sz="2800">
              <a:latin typeface="Franklin Gothic Medium"/>
              <a:cs typeface="Franklin Gothic Medium"/>
            </a:endParaRPr>
          </a:p>
          <a:p>
            <a:pPr lvl="1"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dirty="0" sz="2800" spc="-20">
                <a:latin typeface="Franklin Gothic Medium"/>
                <a:cs typeface="Franklin Gothic Medium"/>
              </a:rPr>
              <a:t>Second-</a:t>
            </a:r>
            <a:r>
              <a:rPr dirty="0" sz="2800">
                <a:latin typeface="Franklin Gothic Medium"/>
                <a:cs typeface="Franklin Gothic Medium"/>
              </a:rPr>
              <a:t>Stage</a:t>
            </a:r>
            <a:r>
              <a:rPr dirty="0" sz="2800" spc="-95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PUD</a:t>
            </a:r>
            <a:r>
              <a:rPr dirty="0" sz="2800" spc="-120">
                <a:latin typeface="Franklin Gothic Medium"/>
                <a:cs typeface="Franklin Gothic Medium"/>
              </a:rPr>
              <a:t> </a:t>
            </a:r>
            <a:r>
              <a:rPr dirty="0" sz="2800" spc="-50">
                <a:latin typeface="Franklin Gothic Medium"/>
                <a:cs typeface="Franklin Gothic Medium"/>
              </a:rPr>
              <a:t>Approval</a:t>
            </a:r>
            <a:r>
              <a:rPr dirty="0" sz="2800" spc="-11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of</a:t>
            </a:r>
            <a:r>
              <a:rPr dirty="0" sz="2800" spc="-12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the</a:t>
            </a:r>
            <a:r>
              <a:rPr dirty="0" sz="2800" spc="-12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Project</a:t>
            </a:r>
            <a:endParaRPr sz="2800">
              <a:latin typeface="Franklin Gothic Medium"/>
              <a:cs typeface="Franklin Gothic Medium"/>
            </a:endParaRPr>
          </a:p>
          <a:p>
            <a:pPr lvl="1"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dirty="0" sz="2800" spc="-20">
                <a:latin typeface="Franklin Gothic Medium"/>
                <a:cs typeface="Franklin Gothic Medium"/>
              </a:rPr>
              <a:t>Modification</a:t>
            </a:r>
            <a:r>
              <a:rPr dirty="0" sz="2800" spc="-11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to</a:t>
            </a:r>
            <a:r>
              <a:rPr dirty="0" sz="2800" spc="-100">
                <a:latin typeface="Franklin Gothic Medium"/>
                <a:cs typeface="Franklin Gothic Medium"/>
              </a:rPr>
              <a:t> </a:t>
            </a:r>
            <a:r>
              <a:rPr dirty="0" sz="2800">
                <a:latin typeface="Franklin Gothic Medium"/>
                <a:cs typeface="Franklin Gothic Medium"/>
              </a:rPr>
              <a:t>Further</a:t>
            </a:r>
            <a:r>
              <a:rPr dirty="0" sz="2800" spc="-85">
                <a:latin typeface="Franklin Gothic Medium"/>
                <a:cs typeface="Franklin Gothic Medium"/>
              </a:rPr>
              <a:t> </a:t>
            </a:r>
            <a:r>
              <a:rPr dirty="0" sz="2800" spc="-25">
                <a:latin typeface="Franklin Gothic Medium"/>
                <a:cs typeface="Franklin Gothic Medium"/>
              </a:rPr>
              <a:t>Processing</a:t>
            </a:r>
            <a:r>
              <a:rPr dirty="0" sz="2800" spc="-9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Approval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15</a:t>
            </a:r>
            <a:r>
              <a:rPr dirty="0" spc="254"/>
              <a:t> </a:t>
            </a:r>
            <a:r>
              <a:rPr dirty="0"/>
              <a:t>|</a:t>
            </a:r>
            <a:r>
              <a:rPr dirty="0" spc="285"/>
              <a:t> </a:t>
            </a:r>
            <a:r>
              <a:rPr dirty="0"/>
              <a:t>NEXT</a:t>
            </a:r>
            <a:r>
              <a:rPr dirty="0" spc="-5"/>
              <a:t> </a:t>
            </a:r>
            <a:r>
              <a:rPr dirty="0" spc="-20"/>
              <a:t>STEPS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61128" y="368553"/>
            <a:ext cx="6574155" cy="829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740"/>
              </a:lnSpc>
              <a:spcBef>
                <a:spcPts val="100"/>
              </a:spcBef>
              <a:tabLst>
                <a:tab pos="2018030" algn="l"/>
                <a:tab pos="2556510" algn="l"/>
                <a:tab pos="4005579" algn="l"/>
              </a:tabLst>
            </a:pPr>
            <a:r>
              <a:rPr dirty="0" sz="3200" spc="195">
                <a:latin typeface="Franklin Gothic Medium"/>
                <a:cs typeface="Franklin Gothic Medium"/>
              </a:rPr>
              <a:t>CHARLES</a:t>
            </a:r>
            <a:r>
              <a:rPr dirty="0" sz="3200">
                <a:latin typeface="Franklin Gothic Medium"/>
                <a:cs typeface="Franklin Gothic Medium"/>
              </a:rPr>
              <a:t>	</a:t>
            </a:r>
            <a:r>
              <a:rPr dirty="0" sz="3200" spc="145">
                <a:latin typeface="Franklin Gothic Medium"/>
                <a:cs typeface="Franklin Gothic Medium"/>
              </a:rPr>
              <a:t>E.</a:t>
            </a:r>
            <a:r>
              <a:rPr dirty="0" sz="3200">
                <a:latin typeface="Franklin Gothic Medium"/>
                <a:cs typeface="Franklin Gothic Medium"/>
              </a:rPr>
              <a:t>	</a:t>
            </a:r>
            <a:r>
              <a:rPr dirty="0" sz="3200" spc="215">
                <a:latin typeface="Franklin Gothic Medium"/>
                <a:cs typeface="Franklin Gothic Medium"/>
              </a:rPr>
              <a:t>SMITH</a:t>
            </a:r>
            <a:r>
              <a:rPr dirty="0" sz="3200">
                <a:latin typeface="Franklin Gothic Medium"/>
                <a:cs typeface="Franklin Gothic Medium"/>
              </a:rPr>
              <a:t>	</a:t>
            </a:r>
            <a:r>
              <a:rPr dirty="0" sz="3200" spc="170">
                <a:latin typeface="Franklin Gothic Medium"/>
                <a:cs typeface="Franklin Gothic Medium"/>
              </a:rPr>
              <a:t>RENOVATION</a:t>
            </a:r>
            <a:endParaRPr sz="3200">
              <a:latin typeface="Franklin Gothic Medium"/>
              <a:cs typeface="Franklin Gothic Medium"/>
            </a:endParaRPr>
          </a:p>
          <a:p>
            <a:pPr algn="ctr" marL="49530">
              <a:lnSpc>
                <a:spcPts val="1300"/>
              </a:lnSpc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 marL="48895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011673" y="1739960"/>
            <a:ext cx="5521325" cy="143065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905"/>
              </a:spcBef>
            </a:pPr>
            <a:r>
              <a:rPr dirty="0" sz="4400">
                <a:latin typeface="Calibri"/>
                <a:cs typeface="Calibri"/>
              </a:rPr>
              <a:t>THANK </a:t>
            </a:r>
            <a:r>
              <a:rPr dirty="0" sz="4400" spc="-20">
                <a:latin typeface="Calibri"/>
                <a:cs typeface="Calibri"/>
              </a:rPr>
              <a:t>YOU!</a:t>
            </a:r>
            <a:endParaRPr sz="4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dirty="0" sz="3600" spc="-10">
                <a:latin typeface="Calibri"/>
                <a:cs typeface="Calibri"/>
              </a:rPr>
              <a:t>QUESTIONS</a:t>
            </a:r>
            <a:r>
              <a:rPr dirty="0" sz="3600" spc="-9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AND</a:t>
            </a:r>
            <a:r>
              <a:rPr dirty="0" sz="3600" spc="-9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COMMENTS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2239" y="3528059"/>
            <a:ext cx="10169652" cy="549402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16</a:t>
            </a:r>
            <a:r>
              <a:rPr dirty="0" spc="275"/>
              <a:t> </a:t>
            </a:r>
            <a:r>
              <a:rPr dirty="0" spc="-10"/>
              <a:t>CONCLUSION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4027" y="9327895"/>
            <a:ext cx="1950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01</a:t>
            </a:r>
            <a:r>
              <a:rPr dirty="0" sz="1200" spc="23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|</a:t>
            </a:r>
            <a:r>
              <a:rPr dirty="0" sz="1200" spc="25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PROJECT</a:t>
            </a:r>
            <a:r>
              <a:rPr dirty="0" sz="1200">
                <a:latin typeface="Franklin Gothic Medium"/>
                <a:cs typeface="Franklin Gothic Medium"/>
              </a:rPr>
              <a:t> </a:t>
            </a:r>
            <a:r>
              <a:rPr dirty="0" sz="1200" spc="-20">
                <a:latin typeface="Franklin Gothic Medium"/>
                <a:cs typeface="Franklin Gothic Medium"/>
              </a:rPr>
              <a:t>INFORMATION</a:t>
            </a:r>
            <a:endParaRPr sz="1200">
              <a:latin typeface="Franklin Gothic Medium"/>
              <a:cs typeface="Franklin Gothic Medium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229360" y="1752727"/>
            <a:ext cx="4716780" cy="261683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3600">
                <a:latin typeface="Calibri"/>
                <a:cs typeface="Calibri"/>
              </a:rPr>
              <a:t>PROJECT</a:t>
            </a:r>
            <a:r>
              <a:rPr dirty="0" sz="3600" spc="-20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INFORMATION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400">
                <a:latin typeface="Calibri"/>
                <a:cs typeface="Calibri"/>
              </a:rPr>
              <a:t>Zone: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RA-</a:t>
            </a:r>
            <a:r>
              <a:rPr dirty="0" sz="2400" spc="-5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 marL="12700" marR="454659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Existing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Building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Floor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Area: </a:t>
            </a:r>
            <a:r>
              <a:rPr dirty="0" sz="2400">
                <a:latin typeface="Calibri"/>
                <a:cs typeface="Calibri"/>
              </a:rPr>
              <a:t>Proposed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Gross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Floor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Added: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Existing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Building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New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Floor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Area: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30">
                <a:latin typeface="Calibri"/>
                <a:cs typeface="Calibri"/>
              </a:rPr>
              <a:t>Percent-</a:t>
            </a:r>
            <a:r>
              <a:rPr dirty="0" sz="2400">
                <a:latin typeface="Calibri"/>
                <a:cs typeface="Calibri"/>
              </a:rPr>
              <a:t>Increase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Floor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Area: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2.3%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331965" y="2880486"/>
            <a:ext cx="114935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64,973sf</a:t>
            </a:r>
            <a:endParaRPr sz="2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1,500sf</a:t>
            </a:r>
            <a:endParaRPr sz="2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66,473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sf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29360" y="4709540"/>
            <a:ext cx="11928475" cy="3211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36282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Depth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Proposed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Addition: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10-</a:t>
            </a:r>
            <a:r>
              <a:rPr dirty="0" sz="2400" spc="-20">
                <a:latin typeface="Calibri"/>
                <a:cs typeface="Calibri"/>
              </a:rPr>
              <a:t>feet </a:t>
            </a:r>
            <a:r>
              <a:rPr dirty="0" sz="2400">
                <a:latin typeface="Calibri"/>
                <a:cs typeface="Calibri"/>
              </a:rPr>
              <a:t>Height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Proposed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Addition: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36-</a:t>
            </a:r>
            <a:r>
              <a:rPr dirty="0" sz="2400" spc="-20">
                <a:latin typeface="Calibri"/>
                <a:cs typeface="Calibri"/>
              </a:rPr>
              <a:t>feet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10"/>
              </a:spcBef>
            </a:pPr>
            <a:r>
              <a:rPr dirty="0" sz="3600">
                <a:latin typeface="Calibri"/>
                <a:cs typeface="Calibri"/>
              </a:rPr>
              <a:t>PROJECT</a:t>
            </a:r>
            <a:r>
              <a:rPr dirty="0" sz="3600" spc="-20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FEATURES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400">
                <a:latin typeface="Calibri"/>
                <a:cs typeface="Calibri"/>
              </a:rPr>
              <a:t>Demolish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existing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swimming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pool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associated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spaces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Expansion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existing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Auxiliary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Gym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basketball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practice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(necessary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regulation-</a:t>
            </a:r>
            <a:r>
              <a:rPr dirty="0" sz="2400">
                <a:latin typeface="Calibri"/>
                <a:cs typeface="Calibri"/>
              </a:rPr>
              <a:t>size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court) </a:t>
            </a:r>
            <a:r>
              <a:rPr dirty="0" sz="2400">
                <a:latin typeface="Calibri"/>
                <a:cs typeface="Calibri"/>
              </a:rPr>
              <a:t>Repurpose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pool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areas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basketball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practice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teams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support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spaces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Façade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proposed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addition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will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mimic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design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existing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facade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78536" y="2001011"/>
            <a:ext cx="14548485" cy="7082155"/>
            <a:chOff x="478536" y="2001011"/>
            <a:chExt cx="14548485" cy="7082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67516" y="2011679"/>
              <a:ext cx="3658934" cy="70713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6" y="2001011"/>
              <a:ext cx="10888980" cy="70271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24027" y="9340620"/>
            <a:ext cx="119380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Franklin Gothic Medium"/>
                <a:cs typeface="Franklin Gothic Medium"/>
              </a:rPr>
              <a:t>02</a:t>
            </a:r>
            <a:r>
              <a:rPr dirty="0" sz="1200" spc="27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|</a:t>
            </a:r>
            <a:r>
              <a:rPr dirty="0" sz="1200" spc="29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SITE</a:t>
            </a:r>
            <a:r>
              <a:rPr dirty="0" sz="1200" spc="-10">
                <a:latin typeface="Franklin Gothic Medium"/>
                <a:cs typeface="Franklin Gothic Medium"/>
              </a:rPr>
              <a:t> </a:t>
            </a:r>
            <a:r>
              <a:rPr dirty="0" sz="1200" spc="-20">
                <a:latin typeface="Franklin Gothic Medium"/>
                <a:cs typeface="Franklin Gothic Medium"/>
              </a:rPr>
              <a:t>PHOTO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45591" y="1935479"/>
            <a:ext cx="14450694" cy="7147559"/>
            <a:chOff x="545591" y="1935479"/>
            <a:chExt cx="14450694" cy="71475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35511" y="1935479"/>
              <a:ext cx="3660250" cy="71475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591" y="1994915"/>
              <a:ext cx="10789919" cy="704545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24027" y="9340620"/>
            <a:ext cx="119380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Franklin Gothic Medium"/>
                <a:cs typeface="Franklin Gothic Medium"/>
              </a:rPr>
              <a:t>03</a:t>
            </a:r>
            <a:r>
              <a:rPr dirty="0" sz="1200" spc="27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|</a:t>
            </a:r>
            <a:r>
              <a:rPr dirty="0" sz="1200" spc="29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SITE</a:t>
            </a:r>
            <a:r>
              <a:rPr dirty="0" sz="1200" spc="-10">
                <a:latin typeface="Franklin Gothic Medium"/>
                <a:cs typeface="Franklin Gothic Medium"/>
              </a:rPr>
              <a:t> </a:t>
            </a:r>
            <a:r>
              <a:rPr dirty="0" sz="1200" spc="-20">
                <a:latin typeface="Franklin Gothic Medium"/>
                <a:cs typeface="Franklin Gothic Medium"/>
              </a:rPr>
              <a:t>PHOTO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10540" y="1950720"/>
            <a:ext cx="14500860" cy="7132320"/>
            <a:chOff x="510540" y="1950720"/>
            <a:chExt cx="14500860" cy="7132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1984248"/>
              <a:ext cx="10843260" cy="70774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3799" y="1950720"/>
              <a:ext cx="3657600" cy="71323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24027" y="9340620"/>
            <a:ext cx="119380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Franklin Gothic Medium"/>
                <a:cs typeface="Franklin Gothic Medium"/>
              </a:rPr>
              <a:t>04</a:t>
            </a:r>
            <a:r>
              <a:rPr dirty="0" sz="1200" spc="27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|</a:t>
            </a:r>
            <a:r>
              <a:rPr dirty="0" sz="1200" spc="29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SITE</a:t>
            </a:r>
            <a:r>
              <a:rPr dirty="0" sz="1200" spc="-10">
                <a:latin typeface="Franklin Gothic Medium"/>
                <a:cs typeface="Franklin Gothic Medium"/>
              </a:rPr>
              <a:t> </a:t>
            </a:r>
            <a:r>
              <a:rPr dirty="0" sz="1200" spc="-20">
                <a:latin typeface="Franklin Gothic Medium"/>
                <a:cs typeface="Franklin Gothic Medium"/>
              </a:rPr>
              <a:t>PHOTO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25780" y="1963037"/>
            <a:ext cx="14485619" cy="7120255"/>
            <a:chOff x="525780" y="1963037"/>
            <a:chExt cx="14485619" cy="7120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53799" y="1963037"/>
              <a:ext cx="3657600" cy="71200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" y="2005583"/>
              <a:ext cx="10828020" cy="70180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24027" y="9340620"/>
            <a:ext cx="119380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Franklin Gothic Medium"/>
                <a:cs typeface="Franklin Gothic Medium"/>
              </a:rPr>
              <a:t>05</a:t>
            </a:r>
            <a:r>
              <a:rPr dirty="0" sz="1200" spc="27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|</a:t>
            </a:r>
            <a:r>
              <a:rPr dirty="0" sz="1200" spc="29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SITE</a:t>
            </a:r>
            <a:r>
              <a:rPr dirty="0" sz="1200" spc="-10">
                <a:latin typeface="Franklin Gothic Medium"/>
                <a:cs typeface="Franklin Gothic Medium"/>
              </a:rPr>
              <a:t> </a:t>
            </a:r>
            <a:r>
              <a:rPr dirty="0" sz="1200" spc="-20">
                <a:latin typeface="Franklin Gothic Medium"/>
                <a:cs typeface="Franklin Gothic Medium"/>
              </a:rPr>
              <a:t>PHOTO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1237488"/>
            <a:ext cx="9509759" cy="77845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24027" y="9340620"/>
            <a:ext cx="109601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Franklin Gothic Medium"/>
                <a:cs typeface="Franklin Gothic Medium"/>
              </a:rPr>
              <a:t>06</a:t>
            </a:r>
            <a:r>
              <a:rPr dirty="0" sz="1200" spc="27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|</a:t>
            </a:r>
            <a:r>
              <a:rPr dirty="0" sz="1200" spc="29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SITE</a:t>
            </a:r>
            <a:r>
              <a:rPr dirty="0" sz="1200" spc="-10">
                <a:latin typeface="Franklin Gothic Medium"/>
                <a:cs typeface="Franklin Gothic Medium"/>
              </a:rPr>
              <a:t> </a:t>
            </a:r>
            <a:r>
              <a:rPr dirty="0" sz="1200" spc="-20">
                <a:latin typeface="Franklin Gothic Medium"/>
                <a:cs typeface="Franklin Gothic Medium"/>
              </a:rPr>
              <a:t>PLAN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1237488"/>
            <a:ext cx="11643359" cy="78455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24027" y="9340620"/>
            <a:ext cx="1888489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Franklin Gothic Medium"/>
                <a:cs typeface="Franklin Gothic Medium"/>
              </a:rPr>
              <a:t>07</a:t>
            </a:r>
            <a:r>
              <a:rPr dirty="0" sz="1200" spc="23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|</a:t>
            </a:r>
            <a:r>
              <a:rPr dirty="0" sz="1200" spc="25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LEVEL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01</a:t>
            </a:r>
            <a:r>
              <a:rPr dirty="0" sz="1200" spc="-50">
                <a:latin typeface="Franklin Gothic Medium"/>
                <a:cs typeface="Franklin Gothic Medium"/>
              </a:rPr>
              <a:t> </a:t>
            </a:r>
            <a:r>
              <a:rPr dirty="0" sz="1200" spc="-20">
                <a:latin typeface="Franklin Gothic Medium"/>
                <a:cs typeface="Franklin Gothic Medium"/>
              </a:rPr>
              <a:t>FLOOR</a:t>
            </a:r>
            <a:r>
              <a:rPr dirty="0" sz="1200" spc="-10">
                <a:latin typeface="Franklin Gothic Medium"/>
                <a:cs typeface="Franklin Gothic Medium"/>
              </a:rPr>
              <a:t> </a:t>
            </a:r>
            <a:r>
              <a:rPr dirty="0" sz="1200" spc="-20">
                <a:latin typeface="Franklin Gothic Medium"/>
                <a:cs typeface="Franklin Gothic Medium"/>
              </a:rPr>
              <a:t>PLAN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1237488"/>
            <a:ext cx="11643359" cy="78455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1128" y="368553"/>
            <a:ext cx="65741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2569210" algn="l"/>
                <a:tab pos="4018279" algn="l"/>
              </a:tabLst>
            </a:pPr>
            <a:r>
              <a:rPr dirty="0" spc="195"/>
              <a:t>CHARLES</a:t>
            </a:r>
            <a:r>
              <a:rPr dirty="0"/>
              <a:t>	</a:t>
            </a:r>
            <a:r>
              <a:rPr dirty="0" spc="145"/>
              <a:t>E.</a:t>
            </a:r>
            <a:r>
              <a:rPr dirty="0"/>
              <a:t>	</a:t>
            </a:r>
            <a:r>
              <a:rPr dirty="0" spc="215"/>
              <a:t>SMITH</a:t>
            </a:r>
            <a:r>
              <a:rPr dirty="0"/>
              <a:t>	</a:t>
            </a:r>
            <a:r>
              <a:rPr dirty="0" spc="170"/>
              <a:t>RENOVATION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246114" y="830960"/>
            <a:ext cx="3053715" cy="36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05"/>
              </a:lnSpc>
              <a:spcBef>
                <a:spcPts val="100"/>
              </a:spcBef>
            </a:pPr>
            <a:r>
              <a:rPr dirty="0" sz="1200">
                <a:latin typeface="Franklin Gothic Medium"/>
                <a:cs typeface="Franklin Gothic Medium"/>
              </a:rPr>
              <a:t>The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George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25">
                <a:latin typeface="Franklin Gothic Medium"/>
                <a:cs typeface="Franklin Gothic Medium"/>
              </a:rPr>
              <a:t>Washington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10">
                <a:latin typeface="Franklin Gothic Medium"/>
                <a:cs typeface="Franklin Gothic Medium"/>
              </a:rPr>
              <a:t>University</a:t>
            </a:r>
            <a:r>
              <a:rPr dirty="0" sz="1200" spc="-2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Square</a:t>
            </a:r>
            <a:r>
              <a:rPr dirty="0" sz="1200" spc="-25">
                <a:latin typeface="Franklin Gothic Medium"/>
                <a:cs typeface="Franklin Gothic Medium"/>
              </a:rPr>
              <a:t> 57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285"/>
              </a:lnSpc>
            </a:pPr>
            <a:r>
              <a:rPr dirty="0" sz="1100" spc="-10">
                <a:solidFill>
                  <a:srgbClr val="767070"/>
                </a:solidFill>
                <a:latin typeface="Franklin Gothic Medium"/>
                <a:cs typeface="Franklin Gothic Medium"/>
              </a:rPr>
              <a:t>October</a:t>
            </a:r>
            <a:r>
              <a:rPr dirty="0" sz="1100" spc="-1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>
                <a:solidFill>
                  <a:srgbClr val="767070"/>
                </a:solidFill>
                <a:latin typeface="Franklin Gothic Medium"/>
                <a:cs typeface="Franklin Gothic Medium"/>
              </a:rPr>
              <a:t>18,</a:t>
            </a:r>
            <a:r>
              <a:rPr dirty="0" sz="1100" spc="-5">
                <a:solidFill>
                  <a:srgbClr val="767070"/>
                </a:solidFill>
                <a:latin typeface="Franklin Gothic Medium"/>
                <a:cs typeface="Franklin Gothic Medium"/>
              </a:rPr>
              <a:t> </a:t>
            </a:r>
            <a:r>
              <a:rPr dirty="0" sz="1100" spc="-20">
                <a:solidFill>
                  <a:srgbClr val="767070"/>
                </a:solidFill>
                <a:latin typeface="Franklin Gothic Medium"/>
                <a:cs typeface="Franklin Gothic Medium"/>
              </a:rPr>
              <a:t>2023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27963" y="9355835"/>
            <a:ext cx="1370075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9483" y="9256776"/>
            <a:ext cx="2478024" cy="34290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457200" y="9139428"/>
            <a:ext cx="14599919" cy="0"/>
          </a:xfrm>
          <a:custGeom>
            <a:avLst/>
            <a:gdLst/>
            <a:ahLst/>
            <a:cxnLst/>
            <a:rect l="l" t="t" r="r" b="b"/>
            <a:pathLst>
              <a:path w="14599919" h="0">
                <a:moveTo>
                  <a:pt x="0" y="0"/>
                </a:moveTo>
                <a:lnTo>
                  <a:pt x="145999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24027" y="9340620"/>
            <a:ext cx="2507615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Franklin Gothic Medium"/>
                <a:cs typeface="Franklin Gothic Medium"/>
              </a:rPr>
              <a:t>08</a:t>
            </a:r>
            <a:r>
              <a:rPr dirty="0" sz="1200" spc="26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|</a:t>
            </a:r>
            <a:r>
              <a:rPr dirty="0" sz="1200" spc="28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LEVEL</a:t>
            </a:r>
            <a:r>
              <a:rPr dirty="0" sz="1200" spc="-10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02</a:t>
            </a:r>
            <a:r>
              <a:rPr dirty="0" sz="1200" spc="-15">
                <a:latin typeface="Franklin Gothic Medium"/>
                <a:cs typeface="Franklin Gothic Medium"/>
              </a:rPr>
              <a:t> </a:t>
            </a:r>
            <a:r>
              <a:rPr dirty="0" sz="1200">
                <a:latin typeface="Franklin Gothic Medium"/>
                <a:cs typeface="Franklin Gothic Medium"/>
              </a:rPr>
              <a:t>–</a:t>
            </a:r>
            <a:r>
              <a:rPr dirty="0" sz="1200" spc="-20">
                <a:latin typeface="Franklin Gothic Medium"/>
                <a:cs typeface="Franklin Gothic Medium"/>
              </a:rPr>
              <a:t> </a:t>
            </a:r>
            <a:r>
              <a:rPr dirty="0" sz="1200" spc="-35">
                <a:latin typeface="Franklin Gothic Medium"/>
                <a:cs typeface="Franklin Gothic Medium"/>
              </a:rPr>
              <a:t>ARENA</a:t>
            </a:r>
            <a:r>
              <a:rPr dirty="0" sz="1200" spc="-20">
                <a:latin typeface="Franklin Gothic Medium"/>
                <a:cs typeface="Franklin Gothic Medium"/>
              </a:rPr>
              <a:t> FLOOR</a:t>
            </a:r>
            <a:r>
              <a:rPr dirty="0" sz="1200" spc="-5">
                <a:latin typeface="Franklin Gothic Medium"/>
                <a:cs typeface="Franklin Gothic Medium"/>
              </a:rPr>
              <a:t> </a:t>
            </a:r>
            <a:r>
              <a:rPr dirty="0" sz="1200" spc="-20">
                <a:latin typeface="Franklin Gothic Medium"/>
                <a:cs typeface="Franklin Gothic Medium"/>
              </a:rPr>
              <a:t>PLAN</a:t>
            </a:r>
            <a:endParaRPr sz="1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Alex Damus</dc:creator>
  <dc:title>PowerPoint Presentation</dc:title>
  <dcterms:created xsi:type="dcterms:W3CDTF">2023-09-18T13:17:54Z</dcterms:created>
  <dcterms:modified xsi:type="dcterms:W3CDTF">2023-09-18T13:17:54Z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2023-09-18T00:00:00Z</vt:filetime>
  </property>
  <property fmtid="{D5CDD505-2E9C-101B-9397-08002B2CF9AE}" pid="5" name="Producer">
    <vt:lpwstr>Microsoft® PowerPoint® for Microsoft 365</vt:lpwstr>
  </property>
</Properties>
</file>